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 varScale="1">
        <p:scale>
          <a:sx n="80" d="100"/>
          <a:sy n="80" d="100"/>
        </p:scale>
        <p:origin x="68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20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DCB51-C03F-4203-A3DF-DC014D14A8B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0420A-6660-4BD8-91EF-C892DE9A8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5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3C1F7D-97CE-4CDD-86DC-CD7BC0B8493B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35AAA8-5C69-4429-9743-39CF10BB70A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uk-UA" sz="4000" dirty="0"/>
              <a:t>Основні</a:t>
            </a:r>
            <a:r>
              <a:rPr lang="ru-RU" sz="4000" dirty="0"/>
              <a:t> </a:t>
            </a:r>
            <a:r>
              <a:rPr lang="uk-UA" sz="4000" dirty="0"/>
              <a:t>поради</a:t>
            </a:r>
            <a:r>
              <a:rPr lang="ru-RU" sz="4000" dirty="0"/>
              <a:t> </a:t>
            </a:r>
            <a:r>
              <a:rPr lang="uk-UA" sz="4000" dirty="0"/>
              <a:t>щодо</a:t>
            </a:r>
            <a:r>
              <a:rPr lang="ru-RU" sz="4000" dirty="0"/>
              <a:t> </a:t>
            </a:r>
            <a:r>
              <a:rPr lang="uk-UA" sz="4000" dirty="0"/>
              <a:t>придбання</a:t>
            </a:r>
            <a:r>
              <a:rPr lang="ru-RU" sz="4000" dirty="0"/>
              <a:t> </a:t>
            </a:r>
            <a:r>
              <a:rPr lang="uk-UA" sz="4000" dirty="0"/>
              <a:t>комп’ютерної</a:t>
            </a:r>
            <a:r>
              <a:rPr lang="ru-RU" sz="4000" dirty="0"/>
              <a:t> </a:t>
            </a:r>
            <a:r>
              <a:rPr lang="uk-UA" sz="4000" dirty="0"/>
              <a:t>техніки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uk-UA" dirty="0"/>
              <a:t>Купуємо </a:t>
            </a:r>
            <a:r>
              <a:rPr lang="uk-UA" sz="2800" dirty="0"/>
              <a:t>комп’ютер</a:t>
            </a:r>
            <a:r>
              <a:rPr lang="uk-UA" dirty="0"/>
              <a:t> самостійно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2244832"/>
            <a:ext cx="273630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4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r"/>
            <a:r>
              <a:rPr lang="uk-UA" sz="4000" b="1" dirty="0"/>
              <a:t>Гарантія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88640"/>
            <a:ext cx="2232248" cy="2232248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09600" y="1988840"/>
            <a:ext cx="10972800" cy="438912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Мінімальна</a:t>
            </a:r>
            <a:r>
              <a:rPr lang="uk-UA" sz="2200" b="1" dirty="0"/>
              <a:t> гарантія на системний блок повинна бути не менше 2 років.</a:t>
            </a:r>
          </a:p>
          <a:p>
            <a:pPr marL="0" indent="0" algn="just">
              <a:buNone/>
            </a:pPr>
            <a:r>
              <a:rPr lang="uk-UA" sz="2200" b="1" dirty="0"/>
              <a:t>Комп’ютери, </a:t>
            </a:r>
            <a:r>
              <a:rPr lang="uk-UA" sz="2200" dirty="0"/>
              <a:t>на які дається 3-х річна гарантія ще не означає, що вони більш надійні. При купівлі ПК постарайтеся отримати відповіді на такі запитання: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200" dirty="0"/>
              <a:t>У випадку поломки, як проходить процедура гарантійної заміни та який термін це займає?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200" dirty="0"/>
              <a:t>Чи записані ці моменти в гарантійному талоні?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200" dirty="0"/>
              <a:t>Наявність власного сервіс-центру фірми в місті та його адреса?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200" dirty="0"/>
              <a:t>Що робити, коли «зірвати» пломби потрібно для модернізації ПК або інших випадків?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200" dirty="0"/>
              <a:t>Чи надає фірма на період ремонту комп’ютера замінні комплектуючі?</a:t>
            </a:r>
          </a:p>
        </p:txBody>
      </p:sp>
    </p:spTree>
    <p:extLst>
      <p:ext uri="{BB962C8B-B14F-4D97-AF65-F5344CB8AC3E}">
        <p14:creationId xmlns:p14="http://schemas.microsoft.com/office/powerpoint/2010/main" val="94161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r"/>
            <a:r>
              <a:rPr lang="uk-UA" sz="4000" b="1" dirty="0"/>
              <a:t>Надійність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dirty="0"/>
              <a:t>При підборі конфігурації ПК більшість людей звертають увагу тільки на його характеристики (частота процесора, к-сть оперативної пам’яті, об’єм вінчестера та інше). </a:t>
            </a:r>
          </a:p>
          <a:p>
            <a:pPr marL="0" indent="0" algn="just">
              <a:buNone/>
            </a:pPr>
            <a:r>
              <a:rPr lang="uk-UA" sz="2200" dirty="0"/>
              <a:t>Такий підхід є помилковим тому, що важливу роль грає такий показник як </a:t>
            </a:r>
            <a:r>
              <a:rPr lang="uk-UA" sz="2200" b="1" dirty="0"/>
              <a:t>надійність, а вона залежить від фірм-виробників комплектуючих </a:t>
            </a:r>
            <a:r>
              <a:rPr lang="uk-UA" sz="2200" dirty="0"/>
              <a:t>(див. нижче). </a:t>
            </a:r>
          </a:p>
          <a:p>
            <a:pPr marL="0" indent="0" algn="just">
              <a:buNone/>
            </a:pPr>
            <a:r>
              <a:rPr lang="uk-UA" sz="2200" dirty="0"/>
              <a:t>Тут треба бути особливо уважним та вибирати тільки рекомендованих виробників – це запорука стабільної та швидкої роботи Вашого ПК. І пам’ятайте, що зазвичай дешеве якісним не буває.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52" y="100549"/>
            <a:ext cx="2071972" cy="207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41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r"/>
            <a:r>
              <a:rPr lang="uk-UA" sz="4000" b="1" dirty="0"/>
              <a:t>Продавці</a:t>
            </a:r>
            <a:br>
              <a:rPr lang="uk-UA" sz="4000" b="1" dirty="0"/>
            </a:br>
            <a:r>
              <a:rPr lang="uk-UA" sz="4000" b="1" i="1" dirty="0"/>
              <a:t> </a:t>
            </a:r>
            <a:r>
              <a:rPr lang="uk-UA" sz="3200" b="1" i="1" dirty="0"/>
              <a:t>комп’ютерної техніки </a:t>
            </a:r>
            <a:endParaRPr lang="uk-UA" sz="40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200" dirty="0"/>
              <a:t>Не </a:t>
            </a:r>
            <a:r>
              <a:rPr lang="uk-UA" sz="2200" b="1" dirty="0"/>
              <a:t>рекомендується</a:t>
            </a:r>
            <a:r>
              <a:rPr lang="uk-UA" sz="2200" dirty="0"/>
              <a:t> купувати техніку у фірм та підприємців, що займаються цим менше 5 років.</a:t>
            </a:r>
          </a:p>
          <a:p>
            <a:pPr marL="0" indent="0" algn="just">
              <a:buNone/>
            </a:pPr>
            <a:r>
              <a:rPr lang="uk-UA" sz="2200" dirty="0"/>
              <a:t>Бажано </a:t>
            </a:r>
            <a:r>
              <a:rPr lang="uk-UA" sz="2200" b="1" dirty="0"/>
              <a:t>купувати ПК в спеціалізованих фірмах та НЕ КУПУВАТИ в супермаркетах електроніки </a:t>
            </a:r>
            <a:r>
              <a:rPr lang="uk-UA" sz="2200" dirty="0"/>
              <a:t>(існують певні проблеми з кваліфікацією персоналу та виконанням гарантійних та сервісних зобов’язань).</a:t>
            </a:r>
          </a:p>
          <a:p>
            <a:pPr marL="0" indent="0" algn="just">
              <a:buNone/>
            </a:pPr>
            <a:r>
              <a:rPr lang="uk-UA" sz="2200" b="1" dirty="0"/>
              <a:t>Менеджер або консультант, що рекомендує техніку повинен мати не менше 3 років досвіду роботи в цій сфері, </a:t>
            </a:r>
            <a:r>
              <a:rPr lang="uk-UA" sz="2200" dirty="0"/>
              <a:t>в іншому випадку не рекомендується особливо прислухатися до його порад (йому головне продати, а що і кому – це не так важливо).</a:t>
            </a:r>
          </a:p>
          <a:p>
            <a:pPr marL="0" indent="0" algn="just">
              <a:buNone/>
            </a:pPr>
            <a:r>
              <a:rPr lang="uk-UA" sz="2200" b="1" dirty="0"/>
              <a:t>Купівля ПК в знайомих не є гарантією отримання дійсно якісної та надійної техніки, </a:t>
            </a:r>
            <a:r>
              <a:rPr lang="uk-UA" sz="2200" dirty="0"/>
              <a:t>краще проконсультуватися з декількома спеціалістами. Якщо комплектуючих тих виробників, що приведені нижче, немає в наявності - краще зачекати.</a:t>
            </a:r>
          </a:p>
          <a:p>
            <a:pPr marL="0" indent="0" algn="just">
              <a:buNone/>
            </a:pP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20476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r"/>
            <a:r>
              <a:rPr lang="uk-UA" sz="4000" b="1" dirty="0"/>
              <a:t>Виробники</a:t>
            </a:r>
            <a:br>
              <a:rPr lang="uk-UA" sz="4000" b="1" dirty="0"/>
            </a:br>
            <a:r>
              <a:rPr lang="uk-UA" sz="3200" b="1" i="1" dirty="0"/>
              <a:t> комп’ютерної техніки</a:t>
            </a:r>
            <a:endParaRPr lang="uk-UA" sz="36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b="1" dirty="0"/>
              <a:t>Не дивуйтеся, що продукція дуже відомих фірм не є самою якісною на ринку ПК, </a:t>
            </a:r>
            <a:r>
              <a:rPr lang="uk-UA" sz="2200" dirty="0"/>
              <a:t>тому НЕ треба в першу чергу дивитися на «розкручені» торгові марки.</a:t>
            </a:r>
          </a:p>
          <a:p>
            <a:pPr marL="0" indent="0" algn="just">
              <a:buNone/>
            </a:pPr>
            <a:r>
              <a:rPr lang="uk-UA" sz="2200" dirty="0"/>
              <a:t>Дуже часто </a:t>
            </a:r>
            <a:r>
              <a:rPr lang="uk-UA" sz="2200" b="1" dirty="0"/>
              <a:t>виробники комп’ютерної техніки та комплектуючих дають в журнали та на сайти «замовні» </a:t>
            </a:r>
            <a:r>
              <a:rPr lang="uk-UA" sz="2200" dirty="0"/>
              <a:t>(рекламні)</a:t>
            </a:r>
            <a:r>
              <a:rPr lang="uk-UA" sz="2200" b="1" dirty="0"/>
              <a:t> статті</a:t>
            </a:r>
            <a:r>
              <a:rPr lang="uk-UA" sz="2200" dirty="0"/>
              <a:t>. Тому всі рейтинги тестування не завжди є об’єктивними і не завжди відображають реальну ситуацію.</a:t>
            </a:r>
          </a:p>
          <a:p>
            <a:pPr marL="0" indent="0" algn="just">
              <a:buNone/>
            </a:pPr>
            <a:r>
              <a:rPr lang="uk-UA" sz="2200" dirty="0"/>
              <a:t>Всі основні виробники техніки представлені нижче. Якщо Вам зустрінеться виробник, якого немає в цих таблицях краще </a:t>
            </a:r>
            <a:r>
              <a:rPr lang="uk-UA" sz="2200" b="1" dirty="0"/>
              <a:t>його продукцію не брати.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476672"/>
            <a:ext cx="1886000" cy="18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49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uk-UA" sz="4000" b="1" dirty="0"/>
              <a:t>Спеціалізовані сайти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09600" y="2276872"/>
            <a:ext cx="10972800" cy="438912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dirty="0"/>
              <a:t>Якщо у Вас є </a:t>
            </a:r>
            <a:r>
              <a:rPr lang="uk-UA" sz="2200" b="1" dirty="0"/>
              <a:t>доступ</a:t>
            </a:r>
            <a:r>
              <a:rPr lang="uk-UA" sz="2200" dirty="0"/>
              <a:t> до </a:t>
            </a:r>
            <a:r>
              <a:rPr lang="uk-UA" sz="2200" b="1" dirty="0"/>
              <a:t>мережі Інтернет</a:t>
            </a:r>
            <a:r>
              <a:rPr lang="uk-UA" sz="2200" dirty="0"/>
              <a:t>, рекомендуємо відвідати сайти на яких є </a:t>
            </a:r>
            <a:r>
              <a:rPr lang="uk-UA" sz="2200" b="1" dirty="0"/>
              <a:t>повна та правдива </a:t>
            </a:r>
            <a:r>
              <a:rPr lang="uk-UA" sz="2200" dirty="0"/>
              <a:t>(не замовна) інформація про комп’ютери, їх комплектуючі та інші цифрові пристрої.</a:t>
            </a:r>
          </a:p>
          <a:p>
            <a:pPr marL="811213" indent="-273050" algn="just"/>
            <a:r>
              <a:rPr lang="uk-UA" sz="2200" dirty="0"/>
              <a:t>www.itc.ua</a:t>
            </a:r>
          </a:p>
          <a:p>
            <a:pPr marL="811213" indent="-273050" algn="just"/>
            <a:r>
              <a:rPr lang="uk-UA" sz="2200" dirty="0"/>
              <a:t>www.ixbt.com</a:t>
            </a:r>
          </a:p>
          <a:p>
            <a:pPr marL="811213" indent="-273050" algn="just"/>
            <a:r>
              <a:rPr lang="uk-UA" sz="2200" dirty="0"/>
              <a:t>www.3dnews.ru</a:t>
            </a:r>
          </a:p>
          <a:p>
            <a:pPr marL="811213" indent="-273050" algn="just"/>
            <a:r>
              <a:rPr lang="uk-UA" sz="2200" dirty="0"/>
              <a:t>www.ferra.ru</a:t>
            </a:r>
          </a:p>
          <a:p>
            <a:pPr marL="0" indent="0" algn="just">
              <a:buNone/>
            </a:pPr>
            <a:r>
              <a:rPr lang="uk-UA" sz="2200" dirty="0"/>
              <a:t>Якщо Вас цікавлять актуальні ціни, зовнішній вигляд або характеристики певних пристроїв можна скористатися сайтом:</a:t>
            </a:r>
          </a:p>
          <a:p>
            <a:pPr marL="0" indent="0" algn="just">
              <a:buNone/>
            </a:pPr>
            <a:r>
              <a:rPr lang="ru-RU" sz="2200" b="1" dirty="0"/>
              <a:t>www.hotline.ua </a:t>
            </a:r>
            <a:r>
              <a:rPr lang="ru-RU" sz="2200" i="1" dirty="0"/>
              <a:t>(</a:t>
            </a:r>
            <a:r>
              <a:rPr lang="ru-RU" sz="2200" i="1" dirty="0" err="1"/>
              <a:t>комп’ютери</a:t>
            </a:r>
            <a:r>
              <a:rPr lang="ru-RU" sz="2200" i="1" dirty="0"/>
              <a:t>, комплектуючі, </a:t>
            </a:r>
            <a:r>
              <a:rPr lang="ru-RU" sz="2200" i="1" dirty="0" err="1"/>
              <a:t>мобільні</a:t>
            </a:r>
            <a:r>
              <a:rPr lang="ru-RU" sz="2200" i="1" dirty="0"/>
              <a:t> </a:t>
            </a:r>
            <a:r>
              <a:rPr lang="ru-RU" sz="2200" i="1" dirty="0" err="1"/>
              <a:t>телефони</a:t>
            </a:r>
            <a:r>
              <a:rPr lang="ru-RU" sz="2200" i="1" dirty="0"/>
              <a:t>, </a:t>
            </a:r>
            <a:r>
              <a:rPr lang="ru-RU" sz="2200" i="1" dirty="0" err="1"/>
              <a:t>інші</a:t>
            </a:r>
            <a:r>
              <a:rPr lang="ru-RU" sz="2200" i="1" dirty="0"/>
              <a:t> </a:t>
            </a:r>
            <a:r>
              <a:rPr lang="ru-RU" sz="2200" i="1" dirty="0" err="1"/>
              <a:t>цифрові</a:t>
            </a:r>
            <a:r>
              <a:rPr lang="ru-RU" sz="2200" i="1" dirty="0"/>
              <a:t> </a:t>
            </a:r>
            <a:r>
              <a:rPr lang="ru-RU" sz="2200" i="1" dirty="0" err="1"/>
              <a:t>пристрої</a:t>
            </a:r>
            <a:r>
              <a:rPr lang="ru-RU" sz="2200" i="1" dirty="0"/>
              <a:t>, </a:t>
            </a:r>
            <a:r>
              <a:rPr lang="ru-RU" sz="2200" i="1" dirty="0" err="1"/>
              <a:t>побутова</a:t>
            </a:r>
            <a:r>
              <a:rPr lang="ru-RU" sz="2200" i="1" dirty="0"/>
              <a:t> </a:t>
            </a:r>
            <a:r>
              <a:rPr lang="ru-RU" sz="2200" i="1" dirty="0" err="1"/>
              <a:t>техніка</a:t>
            </a:r>
            <a:r>
              <a:rPr lang="ru-RU" sz="2200" i="1" dirty="0"/>
              <a:t> 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260648"/>
            <a:ext cx="201622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27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b="1" dirty="0"/>
              <a:t>Корпус системного блоку (</a:t>
            </a:r>
            <a:r>
              <a:rPr lang="uk-UA" sz="2200" b="1" dirty="0" err="1"/>
              <a:t>case</a:t>
            </a:r>
            <a:r>
              <a:rPr lang="uk-UA" sz="2200" b="1" dirty="0"/>
              <a:t>) </a:t>
            </a:r>
            <a:r>
              <a:rPr lang="uk-UA" sz="2200" dirty="0"/>
              <a:t>– корпус, куди зібрані всі внутрішні компоненти ПК. Корпус продається в комплекті разом з блоком живлення. </a:t>
            </a:r>
          </a:p>
          <a:p>
            <a:pPr marL="0" indent="0" algn="just">
              <a:buNone/>
            </a:pPr>
            <a:r>
              <a:rPr lang="uk-UA" sz="2200" b="1" dirty="0"/>
              <a:t>Корпус потрібно вибирати не по зовнішньому вигляду, а по ціні</a:t>
            </a:r>
            <a:r>
              <a:rPr lang="uk-UA" sz="2200" dirty="0"/>
              <a:t> </a:t>
            </a:r>
            <a:r>
              <a:rPr lang="uk-UA" sz="2200" i="1" dirty="0"/>
              <a:t>(не менше 50$) </a:t>
            </a:r>
            <a:r>
              <a:rPr lang="uk-UA" sz="2200" b="1" dirty="0"/>
              <a:t>та по вазі </a:t>
            </a:r>
            <a:r>
              <a:rPr lang="uk-UA" sz="2200" i="1" dirty="0"/>
              <a:t>(чим важчий корпус – тим краще).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548680"/>
            <a:ext cx="1656184" cy="246568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anchor="ctr">
            <a:normAutofit/>
          </a:bodyPr>
          <a:lstStyle/>
          <a:p>
            <a:pPr algn="r"/>
            <a:r>
              <a:rPr lang="uk-UA" sz="4000" b="1" dirty="0"/>
              <a:t>Корпус системного блоку </a:t>
            </a:r>
          </a:p>
        </p:txBody>
      </p:sp>
    </p:spTree>
    <p:extLst>
      <p:ext uri="{BB962C8B-B14F-4D97-AF65-F5344CB8AC3E}">
        <p14:creationId xmlns:p14="http://schemas.microsoft.com/office/powerpoint/2010/main" val="2616593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uk-UA" sz="4000" b="1" dirty="0"/>
              <a:t>Корпус системного блоку 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/>
              <a:t>Рекомендовані</a:t>
            </a:r>
            <a:r>
              <a:rPr lang="ru-RU" dirty="0"/>
              <a:t> </a:t>
            </a:r>
            <a:r>
              <a:rPr lang="uk-UA" dirty="0"/>
              <a:t>виробники</a:t>
            </a:r>
            <a:r>
              <a:rPr lang="ru-RU" dirty="0"/>
              <a:t>	</a:t>
            </a:r>
            <a:endParaRPr lang="uk-UA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dirty="0"/>
              <a:t>	</a:t>
            </a:r>
            <a:r>
              <a:rPr lang="uk-UA" dirty="0"/>
              <a:t>Не рекомендовані виробники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Chieftec</a:t>
            </a:r>
            <a:r>
              <a:rPr lang="en-US" dirty="0"/>
              <a:t>		</a:t>
            </a:r>
            <a:endParaRPr lang="uk-UA" dirty="0"/>
          </a:p>
          <a:p>
            <a:r>
              <a:rPr lang="en-US" dirty="0" err="1"/>
              <a:t>Enlight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/>
              <a:t>High Power	</a:t>
            </a:r>
            <a:endParaRPr lang="uk-UA" dirty="0"/>
          </a:p>
          <a:p>
            <a:r>
              <a:rPr lang="en-US" dirty="0" err="1"/>
              <a:t>InWin</a:t>
            </a:r>
            <a:r>
              <a:rPr lang="en-US" dirty="0"/>
              <a:t>	</a:t>
            </a:r>
          </a:p>
          <a:p>
            <a:r>
              <a:rPr lang="en-US" dirty="0" err="1"/>
              <a:t>Aopen</a:t>
            </a:r>
            <a:endParaRPr lang="uk-UA" dirty="0"/>
          </a:p>
          <a:p>
            <a:r>
              <a:rPr lang="en-US" dirty="0"/>
              <a:t>Cooler Master	</a:t>
            </a:r>
          </a:p>
          <a:p>
            <a:r>
              <a:rPr lang="en-US" dirty="0" err="1"/>
              <a:t>Geniu</a:t>
            </a:r>
            <a:endParaRPr lang="uk-UA" dirty="0"/>
          </a:p>
          <a:p>
            <a:r>
              <a:rPr lang="en-US" dirty="0"/>
              <a:t>ASUS		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Chieftec</a:t>
            </a:r>
            <a:r>
              <a:rPr lang="en-US" dirty="0"/>
              <a:t>	</a:t>
            </a:r>
          </a:p>
          <a:p>
            <a:r>
              <a:rPr lang="en-US" dirty="0" err="1"/>
              <a:t>Codegen</a:t>
            </a:r>
            <a:r>
              <a:rPr lang="en-US" dirty="0"/>
              <a:t>		</a:t>
            </a:r>
          </a:p>
          <a:p>
            <a:r>
              <a:rPr lang="en-US" dirty="0" err="1"/>
              <a:t>ColorCase</a:t>
            </a:r>
            <a:r>
              <a:rPr lang="en-US" dirty="0"/>
              <a:t>	</a:t>
            </a:r>
          </a:p>
          <a:p>
            <a:r>
              <a:rPr lang="en-US" dirty="0" err="1"/>
              <a:t>Zalman</a:t>
            </a:r>
            <a:r>
              <a:rPr lang="en-US" dirty="0"/>
              <a:t>	</a:t>
            </a:r>
          </a:p>
          <a:p>
            <a:r>
              <a:rPr lang="en-US" dirty="0" err="1"/>
              <a:t>ColorSit</a:t>
            </a:r>
            <a:r>
              <a:rPr lang="en-US" dirty="0"/>
              <a:t>	</a:t>
            </a:r>
          </a:p>
          <a:p>
            <a:r>
              <a:rPr lang="en-US" dirty="0"/>
              <a:t>System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3645024"/>
            <a:ext cx="360040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2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uk-UA" sz="4000" b="1" dirty="0"/>
              <a:t>Блок живлення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b="1" dirty="0"/>
              <a:t>Блок живлення (</a:t>
            </a:r>
            <a:r>
              <a:rPr lang="en-US" sz="2200" b="1" dirty="0"/>
              <a:t>power supply) </a:t>
            </a:r>
            <a:r>
              <a:rPr lang="en-US" sz="2200" dirty="0"/>
              <a:t>– </a:t>
            </a:r>
            <a:r>
              <a:rPr lang="uk-UA" sz="2200" dirty="0"/>
              <a:t>спеціальний блок, що отримує живлення 220</a:t>
            </a:r>
            <a:r>
              <a:rPr lang="en-US" sz="2200" dirty="0"/>
              <a:t>V  </a:t>
            </a:r>
            <a:r>
              <a:rPr lang="uk-UA" sz="2200" dirty="0"/>
              <a:t>з електромережі (розетки) та передає його внутрішнім компонентам системного блоку. </a:t>
            </a:r>
          </a:p>
          <a:p>
            <a:pPr marL="0" indent="0" algn="just">
              <a:buNone/>
            </a:pPr>
            <a:r>
              <a:rPr lang="uk-UA" sz="2200" dirty="0"/>
              <a:t>Блок живлення – компонент, </a:t>
            </a:r>
            <a:r>
              <a:rPr lang="uk-UA" sz="2200" b="1" dirty="0"/>
              <a:t>який впливає на надійність ПК в першу чергу, тому вибір корпуса та блока живлення повинен проводитись дуже ретельно</a:t>
            </a:r>
            <a:r>
              <a:rPr lang="uk-UA" sz="2200" dirty="0"/>
              <a:t> та за певними специфічними ознаками (наприклад - ціна).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006436"/>
            <a:ext cx="2966120" cy="168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16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dirty="0"/>
              <a:t>Зараз найбільшу популярність мають рідкокристалічні (плоскі) монітори, серед них зустрічаються монітори з співвідношенням сторін </a:t>
            </a:r>
            <a:r>
              <a:rPr lang="uk-UA" sz="2200" b="1" dirty="0"/>
              <a:t>«4 на 3» </a:t>
            </a:r>
            <a:r>
              <a:rPr lang="uk-UA" sz="2200" dirty="0"/>
              <a:t>(звичайні) та широкі монітори із співвідношенням сторін </a:t>
            </a:r>
            <a:r>
              <a:rPr lang="uk-UA" sz="2200" b="1" dirty="0"/>
              <a:t>«16 на 9». </a:t>
            </a:r>
          </a:p>
          <a:p>
            <a:pPr marL="0" indent="0" algn="just">
              <a:buNone/>
            </a:pPr>
            <a:r>
              <a:rPr lang="uk-UA" sz="2200" dirty="0"/>
              <a:t>Подумайте який варіант Вам підходить більше. </a:t>
            </a:r>
          </a:p>
          <a:p>
            <a:pPr marL="0" indent="0" algn="just">
              <a:buNone/>
            </a:pPr>
            <a:r>
              <a:rPr lang="uk-UA" sz="2200" dirty="0"/>
              <a:t>При купівлі рідкокристалічних моніторів потрібно обов’язково</a:t>
            </a:r>
            <a:r>
              <a:rPr lang="uk-UA" sz="2200" b="1" dirty="0"/>
              <a:t> перевірити свій екземпляр на наявність «битих пікселів» </a:t>
            </a:r>
            <a:r>
              <a:rPr lang="uk-UA" sz="2200" i="1" dirty="0"/>
              <a:t>- точок, що постійно світяться одним кольором та створюють певні незручності при роботі.</a:t>
            </a:r>
          </a:p>
          <a:p>
            <a:pPr marL="0" indent="0" algn="just">
              <a:buNone/>
            </a:pPr>
            <a:r>
              <a:rPr lang="uk-UA" sz="2200" dirty="0"/>
              <a:t>Потрібно уважно передивитися всю площу екрану, при цьому переключаючи на моніторі різні кольори.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88640"/>
            <a:ext cx="2088232" cy="2020974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9601" y="712247"/>
            <a:ext cx="10972800" cy="1143000"/>
          </a:xfrm>
        </p:spPr>
        <p:txBody>
          <a:bodyPr>
            <a:noAutofit/>
          </a:bodyPr>
          <a:lstStyle/>
          <a:p>
            <a:pPr algn="r"/>
            <a:r>
              <a:rPr lang="uk-UA" sz="4000" b="1" dirty="0"/>
              <a:t>Монітори</a:t>
            </a:r>
            <a:br>
              <a:rPr lang="uk-UA" sz="4000" b="1" dirty="0"/>
            </a:br>
            <a:r>
              <a:rPr lang="uk-UA" sz="3200" b="1" i="1" dirty="0"/>
              <a:t>(відносимо до всіх типів моніторів)</a:t>
            </a:r>
          </a:p>
        </p:txBody>
      </p:sp>
    </p:spTree>
    <p:extLst>
      <p:ext uri="{BB962C8B-B14F-4D97-AF65-F5344CB8AC3E}">
        <p14:creationId xmlns:p14="http://schemas.microsoft.com/office/powerpoint/2010/main" val="427306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712247"/>
            <a:ext cx="10972800" cy="1143000"/>
          </a:xfrm>
        </p:spPr>
        <p:txBody>
          <a:bodyPr>
            <a:noAutofit/>
          </a:bodyPr>
          <a:lstStyle/>
          <a:p>
            <a:pPr algn="r"/>
            <a:r>
              <a:rPr lang="uk-UA" sz="4000" b="1" dirty="0"/>
              <a:t>Монітори</a:t>
            </a:r>
            <a:br>
              <a:rPr lang="uk-UA" sz="4000" b="1" dirty="0"/>
            </a:br>
            <a:r>
              <a:rPr lang="uk-UA" sz="3200" b="1" i="1" dirty="0"/>
              <a:t>(відносимо до всіх типів моніторів)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/>
              <a:t>Рекомендовані виробники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/>
              <a:t>Не рекомендовані виробники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Samsung</a:t>
            </a:r>
            <a:endParaRPr lang="uk-UA" dirty="0"/>
          </a:p>
          <a:p>
            <a:r>
              <a:rPr lang="en-US" dirty="0"/>
              <a:t>LG</a:t>
            </a:r>
            <a:endParaRPr lang="uk-UA" dirty="0"/>
          </a:p>
          <a:p>
            <a:r>
              <a:rPr lang="en-US" dirty="0"/>
              <a:t>NEC</a:t>
            </a:r>
            <a:endParaRPr lang="uk-UA" dirty="0"/>
          </a:p>
          <a:p>
            <a:r>
              <a:rPr lang="en-US" dirty="0"/>
              <a:t>Sony	</a:t>
            </a:r>
            <a:endParaRPr lang="uk-UA" dirty="0"/>
          </a:p>
          <a:p>
            <a:r>
              <a:rPr lang="en-US" dirty="0"/>
              <a:t>Dell	</a:t>
            </a:r>
            <a:endParaRPr lang="uk-UA" dirty="0"/>
          </a:p>
          <a:p>
            <a:r>
              <a:rPr lang="en-US" dirty="0"/>
              <a:t>HP	</a:t>
            </a: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ViewSonic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 err="1"/>
              <a:t>Deawoo</a:t>
            </a:r>
            <a:endParaRPr lang="en-US" dirty="0"/>
          </a:p>
          <a:p>
            <a:r>
              <a:rPr lang="en-US" dirty="0"/>
              <a:t>HANNS</a:t>
            </a:r>
          </a:p>
          <a:p>
            <a:r>
              <a:rPr lang="en-US" dirty="0"/>
              <a:t>Acer</a:t>
            </a:r>
            <a:endParaRPr lang="uk-UA" dirty="0"/>
          </a:p>
          <a:p>
            <a:r>
              <a:rPr lang="en-US" dirty="0" err="1"/>
              <a:t>Belinea</a:t>
            </a:r>
            <a:endParaRPr lang="en-US" dirty="0"/>
          </a:p>
          <a:p>
            <a:r>
              <a:rPr lang="en-US" dirty="0"/>
              <a:t>Xerox</a:t>
            </a:r>
          </a:p>
          <a:p>
            <a:r>
              <a:rPr lang="en-US" dirty="0" err="1"/>
              <a:t>Neovo</a:t>
            </a:r>
            <a:endParaRPr lang="en-US" dirty="0"/>
          </a:p>
          <a:p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2" y="3771280"/>
            <a:ext cx="2098087" cy="25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66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uk-UA" sz="4000" b="1" dirty="0"/>
              <a:t>Материнська плата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2200" b="1" dirty="0"/>
              <a:t>MB</a:t>
            </a:r>
            <a:r>
              <a:rPr lang="en-US" sz="2200" dirty="0"/>
              <a:t> – </a:t>
            </a:r>
            <a:r>
              <a:rPr lang="en-US" sz="2200" i="1" dirty="0"/>
              <a:t>main board, mother board </a:t>
            </a:r>
            <a:r>
              <a:rPr lang="en-US" sz="2200" dirty="0"/>
              <a:t>– </a:t>
            </a:r>
            <a:r>
              <a:rPr lang="uk-UA" sz="2200" dirty="0"/>
              <a:t>головна плата системного блоку, до неї підключаються всі пристрої всередині системного блоку та зовнішні (периферійні) пристрої ПК.</a:t>
            </a:r>
          </a:p>
          <a:p>
            <a:pPr marL="0" indent="0" algn="just">
              <a:buNone/>
            </a:pPr>
            <a:r>
              <a:rPr lang="uk-UA" sz="2200" dirty="0"/>
              <a:t>Вибір материнської плати до ПК дуже складна та відповідальна справа – від неї залежить сумісність з іншими пристроями ПК, можливість подальшої модернізації, а також надійність роботи ПК.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76672"/>
            <a:ext cx="3556992" cy="213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0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12248"/>
            <a:ext cx="10972800" cy="1143000"/>
          </a:xfrm>
        </p:spPr>
        <p:txBody>
          <a:bodyPr anchor="ctr">
            <a:normAutofit/>
          </a:bodyPr>
          <a:lstStyle/>
          <a:p>
            <a:pPr algn="r"/>
            <a:r>
              <a:rPr lang="uk-UA" sz="4000" b="1" dirty="0"/>
              <a:t>Материнська плата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/>
              <a:t>Рекомендовані виробники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/>
              <a:t>Не рекомендовані виробники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ABIT	</a:t>
            </a:r>
            <a:endParaRPr lang="uk-UA" dirty="0"/>
          </a:p>
          <a:p>
            <a:r>
              <a:rPr lang="en-US" dirty="0" err="1"/>
              <a:t>AOpen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/>
              <a:t>ASUS	</a:t>
            </a:r>
          </a:p>
          <a:p>
            <a:r>
              <a:rPr lang="en-US" dirty="0" err="1"/>
              <a:t>Foxconn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/>
              <a:t>Gigabyte	</a:t>
            </a:r>
            <a:endParaRPr lang="uk-UA" dirty="0"/>
          </a:p>
          <a:p>
            <a:r>
              <a:rPr lang="en-US" dirty="0"/>
              <a:t>Intel	</a:t>
            </a:r>
          </a:p>
          <a:p>
            <a:r>
              <a:rPr lang="en-US" dirty="0" err="1"/>
              <a:t>Iwill</a:t>
            </a:r>
            <a:r>
              <a:rPr lang="en-US" dirty="0"/>
              <a:t>	</a:t>
            </a:r>
          </a:p>
          <a:p>
            <a:r>
              <a:rPr lang="en-US" dirty="0" err="1"/>
              <a:t>SuperMicro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 err="1"/>
              <a:t>Tyan</a:t>
            </a:r>
            <a:r>
              <a:rPr lang="en-US" dirty="0"/>
              <a:t>		</a:t>
            </a: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Canyon	</a:t>
            </a:r>
            <a:endParaRPr lang="uk-UA" dirty="0"/>
          </a:p>
          <a:p>
            <a:r>
              <a:rPr lang="en-US" dirty="0" err="1"/>
              <a:t>ASRock</a:t>
            </a:r>
            <a:endParaRPr lang="en-US" dirty="0"/>
          </a:p>
          <a:p>
            <a:r>
              <a:rPr lang="en-US" dirty="0"/>
              <a:t>Gigabyte	</a:t>
            </a:r>
            <a:endParaRPr lang="uk-UA" dirty="0"/>
          </a:p>
          <a:p>
            <a:r>
              <a:rPr lang="en-US" dirty="0" err="1"/>
              <a:t>Leadtek</a:t>
            </a:r>
            <a:endParaRPr lang="en-US" dirty="0"/>
          </a:p>
          <a:p>
            <a:r>
              <a:rPr lang="en-US" dirty="0" err="1"/>
              <a:t>PowerColor</a:t>
            </a:r>
            <a:endParaRPr lang="en-US" dirty="0"/>
          </a:p>
          <a:p>
            <a:r>
              <a:rPr lang="en-US" dirty="0"/>
              <a:t>Shuttle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4653484"/>
            <a:ext cx="3110136" cy="186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04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uk-UA" sz="4000" b="1" dirty="0"/>
              <a:t>Відео карта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2200" b="1" dirty="0"/>
              <a:t>VGA</a:t>
            </a:r>
            <a:r>
              <a:rPr lang="en-US" sz="2200" dirty="0"/>
              <a:t> </a:t>
            </a:r>
            <a:r>
              <a:rPr lang="en-US" sz="2200" i="1" dirty="0"/>
              <a:t>– Video Graphics Accelerator, 3D Accelerator</a:t>
            </a:r>
            <a:r>
              <a:rPr lang="en-US" sz="2200" dirty="0"/>
              <a:t> – </a:t>
            </a:r>
            <a:r>
              <a:rPr lang="uk-UA" sz="2200" dirty="0"/>
              <a:t>плата, що відповідає за вивід зображення на монітор.</a:t>
            </a:r>
          </a:p>
          <a:p>
            <a:pPr marL="0" indent="0" algn="just">
              <a:buNone/>
            </a:pPr>
            <a:r>
              <a:rPr lang="uk-UA" sz="2200" dirty="0"/>
              <a:t>Сучасні </a:t>
            </a:r>
            <a:r>
              <a:rPr lang="uk-UA" sz="2200" dirty="0" err="1"/>
              <a:t>відеокарти</a:t>
            </a:r>
            <a:r>
              <a:rPr lang="uk-UA" sz="2200" dirty="0"/>
              <a:t> відповідають за те, наскільки </a:t>
            </a:r>
            <a:r>
              <a:rPr lang="uk-UA" sz="2200" dirty="0" err="1"/>
              <a:t>реалістично</a:t>
            </a:r>
            <a:r>
              <a:rPr lang="uk-UA" sz="2200" dirty="0"/>
              <a:t> на ПК будуть відображатись комп’ютерні </a:t>
            </a:r>
            <a:r>
              <a:rPr lang="uk-UA" sz="2200" dirty="0" err="1"/>
              <a:t>трьохвимірні</a:t>
            </a:r>
            <a:r>
              <a:rPr lang="uk-UA" sz="2200" dirty="0"/>
              <a:t> ігри.</a:t>
            </a:r>
          </a:p>
          <a:p>
            <a:pPr marL="0" indent="0" algn="just">
              <a:buNone/>
            </a:pPr>
            <a:r>
              <a:rPr lang="uk-UA" sz="2200" dirty="0"/>
              <a:t>Обираючи карту уважно потрібно дивитися на фірму виробника самої карти, а не виробника </a:t>
            </a:r>
            <a:r>
              <a:rPr lang="uk-UA" sz="2200" dirty="0" err="1"/>
              <a:t>чіпа</a:t>
            </a:r>
            <a:r>
              <a:rPr lang="uk-UA" sz="2200" dirty="0"/>
              <a:t> на базі якого вона зроблена (Фірми </a:t>
            </a:r>
            <a:r>
              <a:rPr lang="en-US" sz="2200" dirty="0"/>
              <a:t>ATI </a:t>
            </a:r>
            <a:r>
              <a:rPr lang="uk-UA" sz="2200" dirty="0"/>
              <a:t>або </a:t>
            </a:r>
            <a:r>
              <a:rPr lang="en-US" sz="2200" dirty="0"/>
              <a:t>NVidia). </a:t>
            </a:r>
            <a:endParaRPr lang="uk-UA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620688"/>
            <a:ext cx="3024336" cy="19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0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/>
            <a:r>
              <a:rPr lang="uk-UA" sz="4000" b="1" dirty="0"/>
              <a:t>Відео карта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/>
              <a:t>Рекомендовані виробники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/>
              <a:t>Не рекомендовані виробники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ABIT</a:t>
            </a:r>
            <a:endParaRPr lang="uk-UA" dirty="0"/>
          </a:p>
          <a:p>
            <a:r>
              <a:rPr lang="en-US" dirty="0" err="1"/>
              <a:t>Abit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/>
              <a:t>ASUS	</a:t>
            </a:r>
            <a:endParaRPr lang="uk-UA" dirty="0"/>
          </a:p>
          <a:p>
            <a:r>
              <a:rPr lang="en-US" dirty="0" err="1"/>
              <a:t>AOpen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/>
              <a:t>Gigabyte</a:t>
            </a:r>
            <a:endParaRPr lang="uk-UA" dirty="0"/>
          </a:p>
          <a:p>
            <a:r>
              <a:rPr lang="en-US" dirty="0"/>
              <a:t>Sapphire		</a:t>
            </a:r>
            <a:endParaRPr lang="uk-UA" dirty="0"/>
          </a:p>
          <a:p>
            <a:r>
              <a:rPr lang="en-US" dirty="0"/>
              <a:t>Creative	</a:t>
            </a:r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GeCube</a:t>
            </a:r>
            <a:r>
              <a:rPr lang="en-US" dirty="0"/>
              <a:t>	</a:t>
            </a:r>
            <a:endParaRPr lang="uk-UA" dirty="0"/>
          </a:p>
          <a:p>
            <a:r>
              <a:rPr lang="en-US" dirty="0" err="1"/>
              <a:t>Albatron</a:t>
            </a:r>
            <a:endParaRPr lang="en-US" dirty="0"/>
          </a:p>
          <a:p>
            <a:r>
              <a:rPr lang="en-US" dirty="0"/>
              <a:t>Hercules			</a:t>
            </a:r>
            <a:endParaRPr lang="uk-UA" dirty="0"/>
          </a:p>
          <a:p>
            <a:r>
              <a:rPr lang="en-US" dirty="0" err="1"/>
              <a:t>Manli</a:t>
            </a:r>
            <a:r>
              <a:rPr lang="en-US" dirty="0"/>
              <a:t>			</a:t>
            </a:r>
            <a:endParaRPr lang="uk-UA" dirty="0"/>
          </a:p>
          <a:p>
            <a:r>
              <a:rPr lang="en-US" dirty="0"/>
              <a:t>Gigabyte	</a:t>
            </a:r>
          </a:p>
          <a:p>
            <a:r>
              <a:rPr lang="en-US" dirty="0" err="1"/>
              <a:t>Chaintech</a:t>
            </a:r>
            <a:r>
              <a:rPr lang="en-US" dirty="0"/>
              <a:t>	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4543226"/>
            <a:ext cx="3470176" cy="228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6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r"/>
            <a:r>
              <a:rPr lang="uk-UA" sz="4000" b="1" dirty="0"/>
              <a:t>Жорсткий магнітний диск – </a:t>
            </a:r>
            <a:br>
              <a:rPr lang="uk-UA" sz="4000" b="1" dirty="0"/>
            </a:br>
            <a:r>
              <a:rPr lang="uk-UA" sz="3200" b="1" i="1" dirty="0"/>
              <a:t>вінчестер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09599" y="4353675"/>
            <a:ext cx="5386917" cy="659352"/>
          </a:xfrm>
        </p:spPr>
        <p:txBody>
          <a:bodyPr/>
          <a:lstStyle/>
          <a:p>
            <a:pPr algn="ctr"/>
            <a:r>
              <a:rPr lang="uk-UA" dirty="0"/>
              <a:t>Рекомендовані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/>
              <a:t>виробники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6096000" y="4365104"/>
            <a:ext cx="5389033" cy="654843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Не рекомендовані виробники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609599" y="5085184"/>
            <a:ext cx="5386917" cy="1397448"/>
          </a:xfrm>
        </p:spPr>
        <p:txBody>
          <a:bodyPr/>
          <a:lstStyle/>
          <a:p>
            <a:r>
              <a:rPr lang="de-DE" dirty="0"/>
              <a:t>Seagate	</a:t>
            </a:r>
            <a:endParaRPr lang="uk-UA" dirty="0"/>
          </a:p>
          <a:p>
            <a:r>
              <a:rPr lang="de-DE" dirty="0"/>
              <a:t>Samsung	</a:t>
            </a:r>
            <a:endParaRPr lang="uk-UA" dirty="0"/>
          </a:p>
          <a:p>
            <a:r>
              <a:rPr lang="de-DE" dirty="0" err="1"/>
              <a:t>WesternDigital</a:t>
            </a:r>
            <a:endParaRPr lang="de-DE" dirty="0"/>
          </a:p>
          <a:p>
            <a:endParaRPr lang="uk-UA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099484" y="5085184"/>
            <a:ext cx="5389033" cy="1398736"/>
          </a:xfrm>
        </p:spPr>
        <p:txBody>
          <a:bodyPr/>
          <a:lstStyle/>
          <a:p>
            <a:r>
              <a:rPr lang="de-DE" dirty="0"/>
              <a:t>Seagate</a:t>
            </a: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9" name="Місце для вмісту 2"/>
          <p:cNvSpPr txBox="1">
            <a:spLocks/>
          </p:cNvSpPr>
          <p:nvPr/>
        </p:nvSpPr>
        <p:spPr>
          <a:xfrm>
            <a:off x="407368" y="1882820"/>
            <a:ext cx="11175032" cy="2573640"/>
          </a:xfrm>
          <a:prstGeom prst="rect">
            <a:avLst/>
          </a:prstGeom>
        </p:spPr>
        <p:txBody>
          <a:bodyPr vert="horz" lIns="45720" tIns="0" rIns="45720" bIns="0" anchor="ctr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400" b="1" kern="1200" cap="none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200" dirty="0">
                <a:solidFill>
                  <a:schemeClr val="tx1"/>
                </a:solidFill>
              </a:rPr>
              <a:t>Hard Disk Drive </a:t>
            </a:r>
            <a:r>
              <a:rPr lang="en-US" sz="2200" b="0" dirty="0">
                <a:solidFill>
                  <a:schemeClr val="tx1"/>
                </a:solidFill>
              </a:rPr>
              <a:t>– </a:t>
            </a:r>
            <a:r>
              <a:rPr lang="uk-UA" sz="2200" b="0" dirty="0">
                <a:solidFill>
                  <a:schemeClr val="tx1"/>
                </a:solidFill>
              </a:rPr>
              <a:t>основний носій інформації на ПК, на ньому зберігаються всі програми та інформація користувача.</a:t>
            </a:r>
          </a:p>
          <a:p>
            <a:pPr algn="just"/>
            <a:r>
              <a:rPr lang="uk-UA" sz="2200" dirty="0">
                <a:solidFill>
                  <a:schemeClr val="tx1"/>
                </a:solidFill>
              </a:rPr>
              <a:t>Надійність роботи вінчестера  та надійність зберігання Вашої інформації залежить від корпуса та блока живлення ПК </a:t>
            </a:r>
            <a:r>
              <a:rPr lang="uk-UA" sz="2200" b="0" dirty="0">
                <a:solidFill>
                  <a:schemeClr val="tx1"/>
                </a:solidFill>
              </a:rPr>
              <a:t>(чим кращий та дорожчий блок – тим стабільніше та скоріше буде працювати ПК).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56099"/>
            <a:ext cx="1774766" cy="177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35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10972800" cy="1143000"/>
          </a:xfrm>
        </p:spPr>
        <p:txBody>
          <a:bodyPr anchor="ctr">
            <a:normAutofit fontScale="90000"/>
          </a:bodyPr>
          <a:lstStyle/>
          <a:p>
            <a:pPr algn="r"/>
            <a:r>
              <a:rPr lang="uk-UA" sz="4400" b="1" dirty="0"/>
              <a:t>Принтер</a:t>
            </a:r>
            <a:br>
              <a:rPr lang="uk-UA" dirty="0"/>
            </a:br>
            <a:r>
              <a:rPr lang="uk-UA" sz="3600" b="1" i="1" dirty="0"/>
              <a:t>(лазерні та струмені принтери)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dirty="0"/>
              <a:t>При виборі принтера не </a:t>
            </a:r>
            <a:r>
              <a:rPr lang="uk-UA" sz="2200" b="1" dirty="0"/>
              <a:t>потрібно в першу чергу звертати увагу на дуже привабливу ціну. </a:t>
            </a:r>
          </a:p>
          <a:p>
            <a:pPr marL="0" indent="0" algn="just">
              <a:buNone/>
            </a:pPr>
            <a:r>
              <a:rPr lang="uk-UA" sz="2200" dirty="0"/>
              <a:t>Наприклад: принтер </a:t>
            </a:r>
            <a:r>
              <a:rPr lang="en-US" sz="2200" dirty="0"/>
              <a:t>Samsung </a:t>
            </a:r>
            <a:r>
              <a:rPr lang="uk-UA" sz="2200" dirty="0"/>
              <a:t>коштує дешевше ніж принтер </a:t>
            </a:r>
            <a:r>
              <a:rPr lang="en-US" sz="2200" dirty="0"/>
              <a:t>HP, </a:t>
            </a:r>
            <a:r>
              <a:rPr lang="uk-UA" sz="2200" dirty="0"/>
              <a:t>але витратні матеріали до </a:t>
            </a:r>
            <a:r>
              <a:rPr lang="en-US" sz="2200" dirty="0"/>
              <a:t>Samsung </a:t>
            </a:r>
            <a:r>
              <a:rPr lang="uk-UA" sz="2200" dirty="0"/>
              <a:t>коштують набагато дорожче.</a:t>
            </a:r>
          </a:p>
          <a:p>
            <a:pPr marL="0" indent="0" algn="just">
              <a:buNone/>
            </a:pPr>
            <a:r>
              <a:rPr lang="uk-UA" sz="2200" dirty="0"/>
              <a:t>Більшість продавців про цей момент замовчує.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2" y="4293096"/>
            <a:ext cx="2462064" cy="246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88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r"/>
            <a:r>
              <a:rPr lang="uk-UA" sz="4000" b="1" dirty="0"/>
              <a:t>Клавіатура</a:t>
            </a:r>
            <a:br>
              <a:rPr lang="uk-UA" sz="4000" b="1" dirty="0"/>
            </a:br>
            <a:r>
              <a:rPr lang="uk-UA" sz="3200" b="1" i="1" dirty="0"/>
              <a:t> (</a:t>
            </a:r>
            <a:r>
              <a:rPr lang="en-US" sz="3200" b="1" i="1" dirty="0"/>
              <a:t>keyboard)</a:t>
            </a:r>
            <a:endParaRPr lang="uk-UA" sz="32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uk-UA" sz="2200" dirty="0"/>
              <a:t>В будь-якому випадку рекомендується купувати клавіатуру світлого (білого) </a:t>
            </a:r>
            <a:r>
              <a:rPr lang="uk-UA" sz="2200" b="1" dirty="0"/>
              <a:t>кольору</a:t>
            </a:r>
            <a:r>
              <a:rPr lang="uk-UA" sz="2200" dirty="0"/>
              <a:t>, </a:t>
            </a:r>
            <a:r>
              <a:rPr lang="uk-UA" sz="2200" b="1" dirty="0"/>
              <a:t>де англійські та українські букви відрізняються по кольору.</a:t>
            </a:r>
            <a:r>
              <a:rPr lang="uk-UA" sz="2200" dirty="0"/>
              <a:t> </a:t>
            </a:r>
          </a:p>
          <a:p>
            <a:pPr marL="0" indent="0" algn="just">
              <a:buNone/>
            </a:pPr>
            <a:r>
              <a:rPr lang="uk-UA" sz="2200" dirty="0"/>
              <a:t>Особливо </a:t>
            </a:r>
            <a:r>
              <a:rPr lang="uk-UA" sz="2200" b="1" dirty="0"/>
              <a:t>незручні в роботі чорні клавіатури чи клавіатури з нестандартним розташуванням клавіш. </a:t>
            </a:r>
          </a:p>
          <a:p>
            <a:pPr marL="0" indent="0" algn="just">
              <a:buNone/>
            </a:pPr>
            <a:r>
              <a:rPr lang="uk-UA" sz="2200" dirty="0"/>
              <a:t>Існують також мультимедійні клавіатури (з додатковими кнопками, що швидко запускають певні програми). </a:t>
            </a:r>
          </a:p>
          <a:p>
            <a:pPr marL="0" indent="0" algn="just">
              <a:buNone/>
            </a:pPr>
            <a:r>
              <a:rPr lang="uk-UA" sz="2200" dirty="0"/>
              <a:t>Слід врахувати, що можливості мультимедійних клавіатур в процесі роботи потім ніхто не використовує.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3758208" cy="25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 txBox="1">
            <a:spLocks/>
          </p:cNvSpPr>
          <p:nvPr/>
        </p:nvSpPr>
        <p:spPr>
          <a:xfrm>
            <a:off x="4007768" y="2397263"/>
            <a:ext cx="7416824" cy="2164496"/>
          </a:xfrm>
          <a:prstGeom prst="rect">
            <a:avLst/>
          </a:prstGeom>
        </p:spPr>
        <p:txBody>
          <a:bodyPr vert="horz" lIns="0" rIns="18288" anchor="ctr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2400" dirty="0">
                <a:solidFill>
                  <a:schemeClr val="bg1"/>
                </a:solidFill>
              </a:rPr>
              <a:t>Обираючи комп'ютерну техніку </a:t>
            </a:r>
            <a:r>
              <a:rPr lang="uk-UA" sz="2400" b="1" dirty="0">
                <a:solidFill>
                  <a:schemeClr val="bg1"/>
                </a:solidFill>
              </a:rPr>
              <a:t>будьте уважні</a:t>
            </a:r>
            <a:r>
              <a:rPr lang="uk-UA" sz="2400" dirty="0">
                <a:solidFill>
                  <a:schemeClr val="bg1"/>
                </a:solidFill>
              </a:rPr>
              <a:t>, та </a:t>
            </a:r>
            <a:r>
              <a:rPr lang="uk-UA" sz="2400" b="1" dirty="0">
                <a:solidFill>
                  <a:schemeClr val="bg1"/>
                </a:solidFill>
              </a:rPr>
              <a:t>не соромтесь задавати</a:t>
            </a:r>
            <a:r>
              <a:rPr lang="uk-UA" sz="2400" dirty="0">
                <a:solidFill>
                  <a:schemeClr val="bg1"/>
                </a:solidFill>
              </a:rPr>
              <a:t> продавцям потрібні </a:t>
            </a:r>
            <a:r>
              <a:rPr lang="uk-UA" sz="2400" b="1" dirty="0">
                <a:solidFill>
                  <a:schemeClr val="bg1"/>
                </a:solidFill>
              </a:rPr>
              <a:t>запитання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564904"/>
            <a:ext cx="3096344" cy="263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16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255</TotalTime>
  <Words>1043</Words>
  <Application>Microsoft Office PowerPoint</Application>
  <PresentationFormat>Широкоэкранный</PresentationFormat>
  <Paragraphs>136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Constantia</vt:lpstr>
      <vt:lpstr>Wingdings 2</vt:lpstr>
      <vt:lpstr>Поток</vt:lpstr>
      <vt:lpstr>Основні поради щодо придбання комп’ютерної техніки</vt:lpstr>
      <vt:lpstr>Гарантія</vt:lpstr>
      <vt:lpstr>Надійність</vt:lpstr>
      <vt:lpstr>Продавці  комп’ютерної техніки </vt:lpstr>
      <vt:lpstr>Виробники  комп’ютерної техніки</vt:lpstr>
      <vt:lpstr>Спеціалізовані сайти</vt:lpstr>
      <vt:lpstr>Корпус системного блоку </vt:lpstr>
      <vt:lpstr>Корпус системного блоку </vt:lpstr>
      <vt:lpstr>Блок живлення</vt:lpstr>
      <vt:lpstr>Монітори (відносимо до всіх типів моніторів)</vt:lpstr>
      <vt:lpstr>Монітори (відносимо до всіх типів моніторів)</vt:lpstr>
      <vt:lpstr>Материнська плата</vt:lpstr>
      <vt:lpstr>Материнська плата</vt:lpstr>
      <vt:lpstr>Відео карта</vt:lpstr>
      <vt:lpstr>Відео карта</vt:lpstr>
      <vt:lpstr>Жорсткий магнітний диск –  вінчестер</vt:lpstr>
      <vt:lpstr>Принтер (лазерні та струмені принтери)</vt:lpstr>
      <vt:lpstr>Клавіатура  (keyboard)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Основні поради щодо придбання комп’ютерної техніки</dc:title>
  <dc:creator>VP</dc:creator>
  <cp:lastModifiedBy>vi.$</cp:lastModifiedBy>
  <cp:revision>45</cp:revision>
  <dcterms:created xsi:type="dcterms:W3CDTF">2013-02-11T18:07:18Z</dcterms:created>
  <dcterms:modified xsi:type="dcterms:W3CDTF">2021-05-13T07:18:38Z</dcterms:modified>
</cp:coreProperties>
</file>